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64" r:id="rId2"/>
    <p:sldId id="263" r:id="rId3"/>
    <p:sldId id="257" r:id="rId4"/>
    <p:sldId id="258"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099" autoAdjust="0"/>
    <p:restoredTop sz="94660"/>
  </p:normalViewPr>
  <p:slideViewPr>
    <p:cSldViewPr snapToGrid="0">
      <p:cViewPr>
        <p:scale>
          <a:sx n="112" d="100"/>
          <a:sy n="112" d="100"/>
        </p:scale>
        <p:origin x="-72" y="10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3581674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2470859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96297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3525824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2368087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2860026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2701812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3474882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170328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625814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2EA729D-7186-49EF-97A6-DFD6A28478BC}" type="datetimeFigureOut">
              <a:rPr lang="en-GB" smtClean="0"/>
              <a:pPr/>
              <a:t>12/12/2020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8307ED8-6401-4158-B082-8B0FB5A26730}" type="slidenum">
              <a:rPr lang="en-GB" smtClean="0"/>
              <a:pPr/>
              <a:t>‹#›</a:t>
            </a:fld>
            <a:endParaRPr lang="en-GB"/>
          </a:p>
        </p:txBody>
      </p:sp>
    </p:spTree>
    <p:extLst>
      <p:ext uri="{BB962C8B-B14F-4D97-AF65-F5344CB8AC3E}">
        <p14:creationId xmlns:p14="http://schemas.microsoft.com/office/powerpoint/2010/main" val="3858252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EA729D-7186-49EF-97A6-DFD6A28478BC}" type="datetimeFigureOut">
              <a:rPr lang="en-GB" smtClean="0"/>
              <a:pPr/>
              <a:t>12/12/2020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07ED8-6401-4158-B082-8B0FB5A26730}" type="slidenum">
              <a:rPr lang="en-GB" smtClean="0"/>
              <a:pPr/>
              <a:t>‹#›</a:t>
            </a:fld>
            <a:endParaRPr lang="en-GB"/>
          </a:p>
        </p:txBody>
      </p:sp>
    </p:spTree>
    <p:extLst>
      <p:ext uri="{BB962C8B-B14F-4D97-AF65-F5344CB8AC3E}">
        <p14:creationId xmlns:p14="http://schemas.microsoft.com/office/powerpoint/2010/main" val="3117310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31695" t="12485" r="27672" b="17222"/>
          <a:stretch/>
        </p:blipFill>
        <p:spPr>
          <a:xfrm>
            <a:off x="0" y="-36284"/>
            <a:ext cx="12192000" cy="6894284"/>
          </a:xfrm>
          <a:prstGeom prst="rect">
            <a:avLst/>
          </a:prstGeom>
        </p:spPr>
      </p:pic>
      <p:sp>
        <p:nvSpPr>
          <p:cNvPr id="8" name="Rectangle 7"/>
          <p:cNvSpPr/>
          <p:nvPr/>
        </p:nvSpPr>
        <p:spPr>
          <a:xfrm>
            <a:off x="1405293" y="4103123"/>
            <a:ext cx="9381414" cy="1046440"/>
          </a:xfrm>
          <a:prstGeom prst="rect">
            <a:avLst/>
          </a:prstGeom>
          <a:noFill/>
        </p:spPr>
        <p:txBody>
          <a:bodyPr wrap="none" lIns="91440" tIns="45720" rIns="91440" bIns="45720">
            <a:spAutoFit/>
          </a:bodyPr>
          <a:lstStyle/>
          <a:p>
            <a:pPr algn="ctr"/>
            <a:r>
              <a:rPr lang="en-AU" sz="62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Sydney Instant Milk Powder</a:t>
            </a:r>
            <a:endParaRPr lang="en-GB" sz="62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1026" name="Picture 2" descr="http://cosmosconsultancy.com.au/wp-content/uploads/2013/05/Australian-flag-over-ma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94200" y="5476298"/>
            <a:ext cx="1206366" cy="1087565"/>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p:cNvSpPr>
            <a:spLocks noGrp="1"/>
          </p:cNvSpPr>
          <p:nvPr>
            <p:ph type="subTitle" idx="1"/>
          </p:nvPr>
        </p:nvSpPr>
        <p:spPr>
          <a:xfrm>
            <a:off x="1523999" y="5074708"/>
            <a:ext cx="9144000" cy="517570"/>
          </a:xfrm>
        </p:spPr>
        <p:txBody>
          <a:bodyPr/>
          <a:lstStyle/>
          <a:p>
            <a:r>
              <a:rPr lang="en-AU" dirty="0" smtClean="0"/>
              <a:t>High quality nutritious Australian milk powder</a:t>
            </a:r>
            <a:endParaRPr lang="en-GB" dirty="0"/>
          </a:p>
        </p:txBody>
      </p:sp>
      <p:sp>
        <p:nvSpPr>
          <p:cNvPr id="5" name="Rectangle 4"/>
          <p:cNvSpPr/>
          <p:nvPr/>
        </p:nvSpPr>
        <p:spPr>
          <a:xfrm>
            <a:off x="105877" y="105878"/>
            <a:ext cx="11954577" cy="663180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6" name="Picture 4" descr="http://dingo.care2.com/pictures/greenliving/1231/1230876.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597" y="5476298"/>
            <a:ext cx="1692803" cy="1020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2087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smtClean="0"/>
              <a:t>Australia - an ideal location for food production</a:t>
            </a:r>
            <a:endParaRPr lang="en-GB" sz="4000" dirty="0"/>
          </a:p>
        </p:txBody>
      </p:sp>
      <p:pic>
        <p:nvPicPr>
          <p:cNvPr id="1026" name="Picture 2" descr="http://www.wpmap.org/wp-content/uploads/2011/05/AustraliaWorldMap.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2655" y="1928552"/>
            <a:ext cx="3979592" cy="175135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688378" y="1928552"/>
            <a:ext cx="6665421" cy="3508653"/>
          </a:xfrm>
          <a:prstGeom prst="rect">
            <a:avLst/>
          </a:prstGeom>
          <a:noFill/>
        </p:spPr>
        <p:txBody>
          <a:bodyPr wrap="square" rtlCol="0">
            <a:spAutoFit/>
          </a:bodyPr>
          <a:lstStyle/>
          <a:p>
            <a:r>
              <a:rPr lang="en-AU" sz="1600" dirty="0" smtClean="0"/>
              <a:t>Australia—owing </a:t>
            </a:r>
            <a:r>
              <a:rPr lang="en-AU" sz="1600" dirty="0"/>
              <a:t>to its size and isolation—is often dubbed the "island continent</a:t>
            </a:r>
            <a:r>
              <a:rPr lang="en-AU" sz="1600" dirty="0" smtClean="0"/>
              <a:t>",</a:t>
            </a:r>
            <a:r>
              <a:rPr lang="en-AU" sz="1600" baseline="30000" dirty="0"/>
              <a:t> </a:t>
            </a:r>
            <a:r>
              <a:rPr lang="en-AU" sz="1600" dirty="0" smtClean="0"/>
              <a:t>and </a:t>
            </a:r>
            <a:r>
              <a:rPr lang="en-AU" sz="1600" dirty="0"/>
              <a:t>is sometimes considered </a:t>
            </a:r>
            <a:r>
              <a:rPr lang="en-AU" sz="1600" dirty="0" smtClean="0"/>
              <a:t>the world’s largest island. </a:t>
            </a:r>
          </a:p>
          <a:p>
            <a:endParaRPr lang="en-AU" sz="1600" dirty="0"/>
          </a:p>
          <a:p>
            <a:r>
              <a:rPr lang="en-AU" sz="1600" dirty="0" smtClean="0"/>
              <a:t>The </a:t>
            </a:r>
            <a:r>
              <a:rPr lang="en-AU" sz="1600" dirty="0"/>
              <a:t>population density, 2.8 inhabitants per square kilometre, is among the lowest in the world</a:t>
            </a:r>
            <a:r>
              <a:rPr lang="en-AU" sz="1600" dirty="0" smtClean="0"/>
              <a:t>.</a:t>
            </a:r>
            <a:endParaRPr lang="en-AU" sz="1600" dirty="0"/>
          </a:p>
          <a:p>
            <a:endParaRPr lang="en-AU" sz="1600" dirty="0"/>
          </a:p>
          <a:p>
            <a:r>
              <a:rPr lang="en-AU" sz="1600" dirty="0"/>
              <a:t>Australia's size gives it a wide variety of landscapes, with </a:t>
            </a:r>
            <a:r>
              <a:rPr lang="en-AU" sz="1600" dirty="0" smtClean="0"/>
              <a:t>tropical rainforests</a:t>
            </a:r>
            <a:r>
              <a:rPr lang="en-AU" sz="1600" dirty="0"/>
              <a:t> in the north-east, mountain ranges in the south-east, south-west and east, and dry desert in the </a:t>
            </a:r>
            <a:r>
              <a:rPr lang="en-AU" sz="1600" dirty="0" smtClean="0"/>
              <a:t>centre. </a:t>
            </a:r>
            <a:endParaRPr lang="en-AU" sz="1600" dirty="0"/>
          </a:p>
          <a:p>
            <a:endParaRPr lang="en-AU" sz="1600" dirty="0" smtClean="0"/>
          </a:p>
          <a:p>
            <a:r>
              <a:rPr lang="en-AU" sz="1600" dirty="0" smtClean="0"/>
              <a:t>Australia is </a:t>
            </a:r>
            <a:r>
              <a:rPr lang="en-AU" sz="1600" dirty="0"/>
              <a:t>a major agricultural producer and </a:t>
            </a:r>
            <a:r>
              <a:rPr lang="en-AU" sz="1600" dirty="0" smtClean="0"/>
              <a:t>exporter and </a:t>
            </a:r>
            <a:r>
              <a:rPr lang="en-AU" sz="1600" dirty="0"/>
              <a:t>has earned a global reputation for its expertise in agriculture and the high quality of its produce.</a:t>
            </a:r>
            <a:endParaRPr lang="en-AU" sz="1600" dirty="0" smtClean="0"/>
          </a:p>
          <a:p>
            <a:endParaRPr lang="en-AU" sz="1600" dirty="0"/>
          </a:p>
          <a:p>
            <a:endParaRPr lang="en-GB" sz="1400" dirty="0"/>
          </a:p>
        </p:txBody>
      </p:sp>
      <p:cxnSp>
        <p:nvCxnSpPr>
          <p:cNvPr id="12" name="Straight Arrow Connector 11"/>
          <p:cNvCxnSpPr/>
          <p:nvPr/>
        </p:nvCxnSpPr>
        <p:spPr>
          <a:xfrm flipH="1">
            <a:off x="3998423" y="2177935"/>
            <a:ext cx="689955" cy="1030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http://www.nationsencyclopedia.com/photos/australia-agriculture-185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655" y="4224246"/>
            <a:ext cx="3651374" cy="24342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cdn.fatcow.com.au/ODIN/HeroImages/10001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5869" y="5049960"/>
            <a:ext cx="4826233" cy="162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74603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smtClean="0"/>
              <a:t>Australia has an ideal climate for milk productions</a:t>
            </a:r>
            <a:endParaRPr lang="en-GB" sz="4000" dirty="0"/>
          </a:p>
        </p:txBody>
      </p:sp>
      <p:sp>
        <p:nvSpPr>
          <p:cNvPr id="3" name="Content Placeholder 2"/>
          <p:cNvSpPr>
            <a:spLocks noGrp="1"/>
          </p:cNvSpPr>
          <p:nvPr>
            <p:ph idx="1"/>
          </p:nvPr>
        </p:nvSpPr>
        <p:spPr>
          <a:xfrm>
            <a:off x="838201" y="1825625"/>
            <a:ext cx="8593476" cy="3220200"/>
          </a:xfrm>
        </p:spPr>
        <p:txBody>
          <a:bodyPr>
            <a:normAutofit/>
          </a:bodyPr>
          <a:lstStyle/>
          <a:p>
            <a:pPr marL="0" indent="0">
              <a:buNone/>
            </a:pPr>
            <a:r>
              <a:rPr lang="en-AU" sz="1600" dirty="0" smtClean="0"/>
              <a:t>Australia’s geographic location</a:t>
            </a:r>
            <a:r>
              <a:rPr lang="en-AU" sz="1600" dirty="0" smtClean="0">
                <a:effectLst/>
              </a:rPr>
              <a:t> together with strict quarantine laws has played a critical role in seeing it become one of the few countries in the world to remain free from the world’s most severe pests and diseases. </a:t>
            </a:r>
          </a:p>
          <a:p>
            <a:pPr marL="0" indent="0">
              <a:buNone/>
            </a:pPr>
            <a:r>
              <a:rPr lang="en-AU" sz="1600" dirty="0" smtClean="0">
                <a:effectLst/>
              </a:rPr>
              <a:t>Consequently Australia’s food and agricultural products are well known for being safe, nutritious and high quality. Australia’s dairy industry is no exception with Australian dairy products being recognised as superior and in demand all over the world.</a:t>
            </a:r>
            <a:endParaRPr lang="en-AU" sz="1600" dirty="0"/>
          </a:p>
          <a:p>
            <a:pPr marL="0" indent="0">
              <a:buNone/>
            </a:pPr>
            <a:r>
              <a:rPr lang="en-AU" sz="1600" dirty="0" smtClean="0"/>
              <a:t>Although dairy farms can be found all over Australia, our milk is produced mainly in the traditionally higher rainfall areas in the south-eastern corner of Australia. This is where most dairy products are produced. </a:t>
            </a:r>
            <a:br>
              <a:rPr lang="en-AU" sz="1600" dirty="0" smtClean="0"/>
            </a:br>
            <a:r>
              <a:rPr lang="en-AU" sz="1600" dirty="0" smtClean="0"/>
              <a:t/>
            </a:r>
            <a:br>
              <a:rPr lang="en-AU" sz="1600" dirty="0" smtClean="0"/>
            </a:br>
            <a:r>
              <a:rPr lang="en-AU" sz="1600" dirty="0" smtClean="0"/>
              <a:t>South-eastern Australia's climate is ideal for cows as they like cool to warm temperatures and areas where there is plenty of water to grow the rich pastures that they love to eat. Dairy farms are also found inland, where water for irrigation is available, and pastures are easy to grow. </a:t>
            </a:r>
            <a:endParaRPr lang="en-GB" sz="1600" dirty="0"/>
          </a:p>
        </p:txBody>
      </p:sp>
      <p:pic>
        <p:nvPicPr>
          <p:cNvPr id="5" name="Picture 4"/>
          <p:cNvPicPr>
            <a:picLocks noChangeAspect="1"/>
          </p:cNvPicPr>
          <p:nvPr/>
        </p:nvPicPr>
        <p:blipFill>
          <a:blip r:embed="rId2"/>
          <a:stretch>
            <a:fillRect/>
          </a:stretch>
        </p:blipFill>
        <p:spPr>
          <a:xfrm>
            <a:off x="9525965" y="1972852"/>
            <a:ext cx="2345875" cy="2172770"/>
          </a:xfrm>
          <a:prstGeom prst="rect">
            <a:avLst/>
          </a:prstGeom>
        </p:spPr>
      </p:pic>
      <p:pic>
        <p:nvPicPr>
          <p:cNvPr id="3074" name="Picture 2" descr="http://www.wittacork.com.au/wp-content/uploads/2013/05/Cottages-Cows-1024x67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1763" y="4771505"/>
            <a:ext cx="2960004" cy="19627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murraydairy.com.au/Crosthwaite_075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781" y="5180762"/>
            <a:ext cx="3496665" cy="1553481"/>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http://www.luckyculture.com.au/wp-content/uploads/2014/04/Screen-Shot-2014-04-02-at-9.09.32-am.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9747" y="5180762"/>
            <a:ext cx="2279301" cy="15719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38260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smtClean="0"/>
              <a:t>Healthy Cows are key for quality milk</a:t>
            </a:r>
            <a:endParaRPr lang="en-GB" sz="4000" dirty="0"/>
          </a:p>
        </p:txBody>
      </p:sp>
      <p:sp>
        <p:nvSpPr>
          <p:cNvPr id="3" name="Content Placeholder 2"/>
          <p:cNvSpPr>
            <a:spLocks noGrp="1"/>
          </p:cNvSpPr>
          <p:nvPr>
            <p:ph idx="1"/>
          </p:nvPr>
        </p:nvSpPr>
        <p:spPr>
          <a:xfrm>
            <a:off x="714912" y="1690688"/>
            <a:ext cx="7966752" cy="4351338"/>
          </a:xfrm>
        </p:spPr>
        <p:txBody>
          <a:bodyPr>
            <a:normAutofit/>
          </a:bodyPr>
          <a:lstStyle/>
          <a:p>
            <a:pPr marL="0" indent="0">
              <a:buNone/>
            </a:pPr>
            <a:r>
              <a:rPr lang="en-AU" sz="1600" dirty="0" smtClean="0"/>
              <a:t>In Australia, dairy farmers follow strict food safety requirements to ensure that the cows stay healthy and produce high-quality milk. Each dairy cow is identified with a unique ear tag that helps the farmer to monitor them regularly. Dairy farmers keep records of all feed provided and any health problems of (or medical treatments given to) each cow. </a:t>
            </a:r>
          </a:p>
          <a:p>
            <a:pPr marL="0" indent="0">
              <a:buNone/>
            </a:pPr>
            <a:r>
              <a:rPr lang="en-AU" sz="1600" dirty="0" smtClean="0"/>
              <a:t>Farmers see each cow every day and are very good at identifying sick cows. Sick cows are kept separately from the rest of the herd and only re-join the herd when they are well again. Dairy farmers must keep their milking equipment and milking sheds very clean.</a:t>
            </a:r>
            <a:br>
              <a:rPr lang="en-AU" sz="1600" dirty="0" smtClean="0"/>
            </a:br>
            <a:r>
              <a:rPr lang="en-AU" sz="1600" dirty="0" smtClean="0"/>
              <a:t/>
            </a:r>
            <a:br>
              <a:rPr lang="en-AU" sz="1600" dirty="0" smtClean="0"/>
            </a:br>
            <a:r>
              <a:rPr lang="en-AU" sz="1600" dirty="0" smtClean="0"/>
              <a:t>Cows need to drink a large volume of fresh water every day and </a:t>
            </a:r>
            <a:r>
              <a:rPr lang="en-US" sz="1600" dirty="0" smtClean="0"/>
              <a:t>farmers </a:t>
            </a:r>
            <a:r>
              <a:rPr lang="en-US" sz="1600" dirty="0"/>
              <a:t>make sure the water is fresh and that there is always plenty to go </a:t>
            </a:r>
            <a:r>
              <a:rPr lang="en-US" sz="1600" dirty="0" smtClean="0"/>
              <a:t>around</a:t>
            </a:r>
            <a:r>
              <a:rPr lang="en-US" sz="1600" dirty="0"/>
              <a:t>. </a:t>
            </a:r>
            <a:r>
              <a:rPr lang="en-US" sz="1600" dirty="0" smtClean="0"/>
              <a:t>They also ensure that their cows are given a balanced </a:t>
            </a:r>
            <a:r>
              <a:rPr lang="en-US" sz="1600" dirty="0"/>
              <a:t>diet which gives them enough </a:t>
            </a:r>
            <a:r>
              <a:rPr lang="en-US" sz="1600" dirty="0" smtClean="0"/>
              <a:t>energy, vitamins &amp; minerals to produce the best milk which in turn allows us to bring you the best milk powder.</a:t>
            </a:r>
          </a:p>
        </p:txBody>
      </p:sp>
      <p:pic>
        <p:nvPicPr>
          <p:cNvPr id="7" name="Picture 8" descr="http://www.dfat.gov.au/publications/feeding-the-future/images/Cattle_in_Yunnan.jpg"/>
          <p:cNvPicPr>
            <a:picLocks noChangeAspect="1" noChangeArrowheads="1"/>
          </p:cNvPicPr>
          <p:nvPr/>
        </p:nvPicPr>
        <p:blipFill rotWithShape="1">
          <a:blip r:embed="rId2">
            <a:extLst>
              <a:ext uri="{28A0092B-C50C-407E-A947-70E740481C1C}">
                <a14:useLocalDpi xmlns:a14="http://schemas.microsoft.com/office/drawing/2010/main" val="0"/>
              </a:ext>
            </a:extLst>
          </a:blip>
          <a:srcRect b="26920"/>
          <a:stretch/>
        </p:blipFill>
        <p:spPr bwMode="auto">
          <a:xfrm>
            <a:off x="714912" y="5005215"/>
            <a:ext cx="4105039" cy="168748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encrypted-tbn3.gstatic.com/images?q=tbn:ANd9GcSoSpcteHS9QGe6IF2XtgE2IAvk6RbUkiWcAGcqG2Vngu056l1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987" y="5007705"/>
            <a:ext cx="2552609" cy="169864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tatic.progressivemediagroup.com/uploads/imagelibrary/AMR-overview-from-outsid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1862" y="4469428"/>
            <a:ext cx="3245524" cy="216603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cache2.asset-cache.net/gc/459053429-dairy-cows-enter-the-milking-parlor-as-an-gettyimages.jpg?v=1&amp;c=IWSAsset&amp;k=2&amp;d=GkZZ8bf5zL1ZiijUmxa7Qb8XjY6N3Ej5h6LICr4vfX%2BLeo5W6FCiN8wYmdaGpyq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81664" y="1488949"/>
            <a:ext cx="3087875" cy="205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1811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smtClean="0"/>
              <a:t>Advanced manufacturing process</a:t>
            </a:r>
            <a:endParaRPr lang="en-GB" sz="4000" dirty="0"/>
          </a:p>
        </p:txBody>
      </p:sp>
      <p:sp>
        <p:nvSpPr>
          <p:cNvPr id="3" name="Content Placeholder 2"/>
          <p:cNvSpPr>
            <a:spLocks noGrp="1"/>
          </p:cNvSpPr>
          <p:nvPr>
            <p:ph idx="1"/>
          </p:nvPr>
        </p:nvSpPr>
        <p:spPr>
          <a:xfrm>
            <a:off x="838200" y="1825625"/>
            <a:ext cx="8252534" cy="3065971"/>
          </a:xfrm>
        </p:spPr>
        <p:txBody>
          <a:bodyPr>
            <a:normAutofit/>
          </a:bodyPr>
          <a:lstStyle/>
          <a:p>
            <a:pPr marL="0" indent="0">
              <a:buNone/>
            </a:pPr>
            <a:r>
              <a:rPr lang="en-AU" sz="1600" dirty="0" smtClean="0"/>
              <a:t>Tankers transport the milk from dairy farms to the nearest milk processing plant. These are located near the farms so the milk doesn't have far to travel. On arrival, milk from the tanker is tested again in a laboratory to ensure that it has been kept at or below 4 degrees Celsius during transport, and has been delivered within 24 hours of milking. The tests also monitor protein levels and check for the presence of bacteria and antibiotics. The milk is then pumped into large insulated vats at the factory ready to be turned into high quality milk powder. </a:t>
            </a:r>
          </a:p>
          <a:p>
            <a:pPr marL="0" indent="0">
              <a:buNone/>
            </a:pPr>
            <a:endParaRPr lang="en-AU" sz="1600" dirty="0"/>
          </a:p>
          <a:p>
            <a:pPr marL="0" indent="0">
              <a:buNone/>
            </a:pPr>
            <a:r>
              <a:rPr lang="en-AU" sz="1600" dirty="0" smtClean="0"/>
              <a:t>Manufacturing and packing of our milk powder meets the high standards required by the Dairy Industry Food Act, Export Control (Milk &amp; Milk Products) HACCP &amp; GMP.</a:t>
            </a:r>
          </a:p>
          <a:p>
            <a:pPr marL="0" indent="0">
              <a:buNone/>
            </a:pPr>
            <a:endParaRPr lang="en-AU" sz="1600" dirty="0"/>
          </a:p>
          <a:p>
            <a:pPr marL="0" indent="0">
              <a:buNone/>
            </a:pPr>
            <a:endParaRPr lang="en-AU" sz="1600" dirty="0" smtClean="0"/>
          </a:p>
          <a:p>
            <a:pPr marL="0" indent="0">
              <a:buNone/>
            </a:pPr>
            <a:endParaRPr lang="en-AU" sz="1600" dirty="0" smtClean="0"/>
          </a:p>
          <a:p>
            <a:pPr marL="0" indent="0">
              <a:buNone/>
            </a:pPr>
            <a:endParaRPr lang="en-GB" dirty="0"/>
          </a:p>
        </p:txBody>
      </p:sp>
      <p:pic>
        <p:nvPicPr>
          <p:cNvPr id="5" name="Picture 4"/>
          <p:cNvPicPr>
            <a:picLocks noChangeAspect="1"/>
          </p:cNvPicPr>
          <p:nvPr/>
        </p:nvPicPr>
        <p:blipFill>
          <a:blip r:embed="rId2"/>
          <a:stretch>
            <a:fillRect/>
          </a:stretch>
        </p:blipFill>
        <p:spPr>
          <a:xfrm>
            <a:off x="8991833" y="4661316"/>
            <a:ext cx="2361967" cy="1765590"/>
          </a:xfrm>
          <a:prstGeom prst="rect">
            <a:avLst/>
          </a:prstGeom>
        </p:spPr>
      </p:pic>
      <p:pic>
        <p:nvPicPr>
          <p:cNvPr id="6" name="Picture 5"/>
          <p:cNvPicPr>
            <a:picLocks noChangeAspect="1"/>
          </p:cNvPicPr>
          <p:nvPr/>
        </p:nvPicPr>
        <p:blipFill>
          <a:blip r:embed="rId3"/>
          <a:stretch>
            <a:fillRect/>
          </a:stretch>
        </p:blipFill>
        <p:spPr>
          <a:xfrm>
            <a:off x="6199147" y="4661316"/>
            <a:ext cx="2415404" cy="1726636"/>
          </a:xfrm>
          <a:prstGeom prst="rect">
            <a:avLst/>
          </a:prstGeom>
        </p:spPr>
      </p:pic>
      <p:pic>
        <p:nvPicPr>
          <p:cNvPr id="7" name="Picture 6"/>
          <p:cNvPicPr>
            <a:picLocks noChangeAspect="1"/>
          </p:cNvPicPr>
          <p:nvPr/>
        </p:nvPicPr>
        <p:blipFill>
          <a:blip r:embed="rId4"/>
          <a:stretch>
            <a:fillRect/>
          </a:stretch>
        </p:blipFill>
        <p:spPr>
          <a:xfrm>
            <a:off x="799058" y="4622919"/>
            <a:ext cx="2469006" cy="1765033"/>
          </a:xfrm>
          <a:prstGeom prst="rect">
            <a:avLst/>
          </a:prstGeom>
        </p:spPr>
      </p:pic>
      <p:pic>
        <p:nvPicPr>
          <p:cNvPr id="8" name="Picture 7"/>
          <p:cNvPicPr>
            <a:picLocks noChangeAspect="1"/>
          </p:cNvPicPr>
          <p:nvPr/>
        </p:nvPicPr>
        <p:blipFill>
          <a:blip r:embed="rId5"/>
          <a:stretch>
            <a:fillRect/>
          </a:stretch>
        </p:blipFill>
        <p:spPr>
          <a:xfrm>
            <a:off x="3524370" y="4661316"/>
            <a:ext cx="2418471" cy="1728907"/>
          </a:xfrm>
          <a:prstGeom prst="rect">
            <a:avLst/>
          </a:prstGeom>
        </p:spPr>
      </p:pic>
      <p:pic>
        <p:nvPicPr>
          <p:cNvPr id="4" name="Picture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8531236" y="1611324"/>
            <a:ext cx="3612881" cy="2032247"/>
          </a:xfrm>
          <a:prstGeom prst="rect">
            <a:avLst/>
          </a:prstGeom>
        </p:spPr>
      </p:pic>
    </p:spTree>
    <p:extLst>
      <p:ext uri="{BB962C8B-B14F-4D97-AF65-F5344CB8AC3E}">
        <p14:creationId xmlns:p14="http://schemas.microsoft.com/office/powerpoint/2010/main" val="1330879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731500" cy="1325563"/>
          </a:xfrm>
        </p:spPr>
        <p:txBody>
          <a:bodyPr>
            <a:normAutofit/>
          </a:bodyPr>
          <a:lstStyle/>
          <a:p>
            <a:r>
              <a:rPr lang="en-AU" sz="4000" dirty="0" smtClean="0"/>
              <a:t>Packaging happens under strict hygiene conditions</a:t>
            </a:r>
            <a:endParaRPr lang="en-GB" sz="4000" dirty="0"/>
          </a:p>
        </p:txBody>
      </p:sp>
      <p:sp>
        <p:nvSpPr>
          <p:cNvPr id="3" name="Content Placeholder 2"/>
          <p:cNvSpPr>
            <a:spLocks noGrp="1"/>
          </p:cNvSpPr>
          <p:nvPr>
            <p:ph idx="1"/>
          </p:nvPr>
        </p:nvSpPr>
        <p:spPr>
          <a:xfrm>
            <a:off x="838200" y="1825625"/>
            <a:ext cx="5855563" cy="1583400"/>
          </a:xfrm>
        </p:spPr>
        <p:txBody>
          <a:bodyPr>
            <a:normAutofit/>
          </a:bodyPr>
          <a:lstStyle/>
          <a:p>
            <a:pPr marL="0" indent="0">
              <a:buNone/>
            </a:pPr>
            <a:r>
              <a:rPr lang="en-AU" sz="1600" dirty="0"/>
              <a:t>Sydney Milk Powder is packaged under strict conditions that comply with Australian and international standards ensuring our product is the highest quality suitable for export</a:t>
            </a:r>
            <a:endParaRPr lang="en-GB" sz="1600" dirty="0"/>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25118" t="1098" r="40372" b="6087"/>
          <a:stretch/>
        </p:blipFill>
        <p:spPr>
          <a:xfrm rot="5400000">
            <a:off x="8929202" y="3839287"/>
            <a:ext cx="1965977" cy="297421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86755" y="4297208"/>
            <a:ext cx="2575580" cy="1448764"/>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688375" y="4297209"/>
            <a:ext cx="2575579" cy="1448763"/>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373776" y="4297209"/>
            <a:ext cx="2575580" cy="1448763"/>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91077" y="1690688"/>
            <a:ext cx="3842229" cy="2161254"/>
          </a:xfrm>
          <a:prstGeom prst="rect">
            <a:avLst/>
          </a:prstGeom>
        </p:spPr>
      </p:pic>
    </p:spTree>
    <p:extLst>
      <p:ext uri="{BB962C8B-B14F-4D97-AF65-F5344CB8AC3E}">
        <p14:creationId xmlns:p14="http://schemas.microsoft.com/office/powerpoint/2010/main" val="38963808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TotalTime>
  <Words>485</Words>
  <Application>Microsoft Office PowerPoint</Application>
  <PresentationFormat>Custom</PresentationFormat>
  <Paragraphs>25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Australia - an ideal location for food production</vt:lpstr>
      <vt:lpstr>Australia has an ideal climate for milk productions</vt:lpstr>
      <vt:lpstr>Healthy Cows are key for quality milk</vt:lpstr>
      <vt:lpstr>Advanced manufacturing process</vt:lpstr>
      <vt:lpstr>Packaging happens under strict hygiene conditions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Freeman</dc:creator>
  <cp:lastModifiedBy>Hafiz Bassy</cp:lastModifiedBy>
  <cp:revision>35</cp:revision>
  <dcterms:created xsi:type="dcterms:W3CDTF">2014-11-30T07:57:49Z</dcterms:created>
  <dcterms:modified xsi:type="dcterms:W3CDTF">2020-12-11T21:39:14Z</dcterms:modified>
</cp:coreProperties>
</file>